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57" r:id="rId4"/>
    <p:sldId id="267" r:id="rId5"/>
    <p:sldId id="268" r:id="rId6"/>
    <p:sldId id="258" r:id="rId7"/>
    <p:sldId id="259" r:id="rId8"/>
    <p:sldId id="260" r:id="rId9"/>
    <p:sldId id="270" r:id="rId10"/>
    <p:sldId id="269" r:id="rId11"/>
    <p:sldId id="262" r:id="rId12"/>
    <p:sldId id="261" r:id="rId13"/>
    <p:sldId id="263" r:id="rId14"/>
    <p:sldId id="264" r:id="rId15"/>
    <p:sldId id="265" r:id="rId16"/>
    <p:sldId id="266" r:id="rId17"/>
  </p:sldIdLst>
  <p:sldSz cx="14630400" cy="8229600"/>
  <p:notesSz cx="8229600" cy="14630400"/>
  <p:embeddedFontLst>
    <p:embeddedFont>
      <p:font typeface="Inter" panose="020B0604020202020204" charset="0"/>
      <p:regular r:id="rId19"/>
    </p:embeddedFont>
    <p:embeddedFont>
      <p:font typeface="Segoe UI Semibold" panose="020B0702040204020203" pitchFamily="34" charset="0"/>
      <p:bold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126" autoAdjust="0"/>
  </p:normalViewPr>
  <p:slideViewPr>
    <p:cSldViewPr snapToGrid="0" snapToObjects="1">
      <p:cViewPr>
        <p:scale>
          <a:sx n="75" d="100"/>
          <a:sy n="75" d="100"/>
        </p:scale>
        <p:origin x="1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23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542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Biddhanir: AI-Powered Learning in Bangla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66551" y="49934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Revolutionary Educational Platform for Bangladesh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73356-F247-878B-A0F6-A4B4B35D7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9388" y="7791106"/>
            <a:ext cx="1758463" cy="362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60A07-D732-119D-76A9-80BE8EFDD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180" y="465795"/>
            <a:ext cx="4103165" cy="2152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AAA0F-5FA0-82E8-4120-4E05A4441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941" y="900089"/>
            <a:ext cx="1358284" cy="285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9776AC-F617-4256-2CF3-1617CB4AD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5133" y="868339"/>
            <a:ext cx="981212" cy="285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13371D-88F2-54D1-07F9-DCC3D213C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180" y="882577"/>
            <a:ext cx="490606" cy="285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48B56-284C-1258-2E5B-CF8EACB29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3807" y="1804964"/>
            <a:ext cx="1254667" cy="285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52D50-93BC-69F4-19C6-1104439B4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9507" y="1882619"/>
            <a:ext cx="445043" cy="285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DD51BB-4630-5053-E77D-A3CAC8BA7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4185" y="1983431"/>
            <a:ext cx="445043" cy="285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62CB25-D11B-6EF2-1914-0A299BAC6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2314" y="1863430"/>
            <a:ext cx="445043" cy="285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DDEE09-A2A9-2713-9458-03B37BEE7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335" y="1941373"/>
            <a:ext cx="445043" cy="285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17F1BD-1DB2-3049-CD6B-59A514932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529" y="1992840"/>
            <a:ext cx="445043" cy="285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122778-257C-031E-8C3F-68A9AA748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3180" y="465795"/>
            <a:ext cx="4148712" cy="21726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27373F7-FD26-DF22-D424-78980A347F72}"/>
              </a:ext>
            </a:extLst>
          </p:cNvPr>
          <p:cNvSpPr/>
          <p:nvPr/>
        </p:nvSpPr>
        <p:spPr>
          <a:xfrm>
            <a:off x="497955" y="421965"/>
            <a:ext cx="6642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Use Case Diagram</a:t>
            </a:r>
            <a:endParaRPr lang="en-US" sz="4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CA9F5B-B167-A407-F647-F9ED7BD7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604" y="996309"/>
            <a:ext cx="9650172" cy="6811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80541-BAF1-01A4-9AEF-40C10922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670" y="749460"/>
            <a:ext cx="762106" cy="733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08E13F-C2A4-D3B0-7CDA-18EA6A45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670" y="6733166"/>
            <a:ext cx="762106" cy="1074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A2E415-848F-64D1-246E-29789739C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564" y="6903636"/>
            <a:ext cx="762106" cy="7335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9035D1-CE2F-9642-DED7-8EB7259B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138" y="7793566"/>
            <a:ext cx="1864262" cy="37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4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Technology Stack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Frontend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Next.js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 CSS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Radix UI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00406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Backend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200406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PostgreSQL (NeonDB)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00406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Drizzle ORM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200406" y="526434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Next.js APIs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AI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607022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Gemini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07022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OpenRouter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023997" y="38400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Services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013638" y="4379952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Clerk (auth)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013638" y="4822150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YouTube API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5B592F-1FAE-0B99-522A-0604F081F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388" y="7791106"/>
            <a:ext cx="1758463" cy="362903"/>
          </a:xfrm>
          <a:prstGeom prst="rect">
            <a:avLst/>
          </a:prstGeom>
        </p:spPr>
      </p:pic>
      <p:sp>
        <p:nvSpPr>
          <p:cNvPr id="18" name="Text 14">
            <a:extLst>
              <a:ext uri="{FF2B5EF4-FFF2-40B4-BE49-F238E27FC236}">
                <a16:creationId xmlns:a16="http://schemas.microsoft.com/office/drawing/2014/main" id="{91C1D8A4-14BB-4CF8-87B6-A243B396F2DF}"/>
              </a:ext>
            </a:extLst>
          </p:cNvPr>
          <p:cNvSpPr/>
          <p:nvPr/>
        </p:nvSpPr>
        <p:spPr>
          <a:xfrm>
            <a:off x="11023997" y="5264347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Guru Lab API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87442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Impact in Bangladesh</a:t>
            </a:r>
            <a:endParaRPr lang="en-US"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3311485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Inter" panose="020B0604020202020204" charset="0"/>
                <a:ea typeface="Inter" panose="020B0604020202020204" charset="0"/>
                <a:cs typeface="Bricolage Grotesque Semi Bold" pitchFamily="34" charset="-120"/>
              </a:rPr>
              <a:t>Democratizes Education</a:t>
            </a:r>
            <a:endParaRPr lang="en-US" sz="2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language support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3672483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Inter" panose="020B0604020202020204" charset="0"/>
                <a:ea typeface="Inter" panose="020B0604020202020204" charset="0"/>
                <a:cs typeface="Bricolage Grotesque Semi Bold" pitchFamily="34" charset="-120"/>
              </a:rPr>
              <a:t>Bridges Urban-Rural Divide</a:t>
            </a:r>
            <a:endParaRPr lang="en-US" sz="2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Equal access to learning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Inter" panose="020B0604020202020204" charset="0"/>
                <a:ea typeface="Inter" panose="020B0604020202020204" charset="0"/>
                <a:cs typeface="Bricolage Grotesque Semi Bold" pitchFamily="34" charset="-120"/>
              </a:rPr>
              <a:t>Empowers Learners</a:t>
            </a:r>
            <a:endParaRPr lang="en-US" sz="2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Students, professionals, lifelong learners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3594616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Inter" panose="020B0604020202020204" charset="0"/>
                <a:ea typeface="Inter" panose="020B0604020202020204" charset="0"/>
                <a:cs typeface="Bricolage Grotesque Semi Bold" pitchFamily="34" charset="-120"/>
              </a:rPr>
              <a:t>Encourages Daily Learning</a:t>
            </a:r>
            <a:endParaRPr lang="en-US" sz="22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career advancement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333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Course Generation System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Step 1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creates course structure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Step 2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generates detailed HTML content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Step 3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YouTube and 3D content integrated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Future Scope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Mobile App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Offline learning support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Adaptive</a:t>
            </a:r>
            <a:r>
              <a:rPr lang="en-US" sz="2200" dirty="0">
                <a:solidFill>
                  <a:srgbClr val="2C2926"/>
                </a:solidFill>
                <a:latin typeface="Inter" panose="020B0604020202020204" charset="0"/>
                <a:ea typeface="Inter" panose="020B0604020202020204" charset="0"/>
                <a:cs typeface="Bricolage Grotesque Semi Bold" pitchFamily="34" charset="-120"/>
              </a:rPr>
              <a:t> AI Paths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learning journeys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31003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Curriculum Integration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National certification support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2845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Community Learning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Bangla discussion forums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758456-E1EA-D1B5-4BDA-A27991BDB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9388" y="7758448"/>
            <a:ext cx="1758463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63416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Why Biddhanir Matters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First of Its Kind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learning platform in Bangla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Inclusive Education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Accessible to all learners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566731" y="518544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47754" y="5431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2C2926"/>
                </a:solidFill>
                <a:latin typeface="Inter" panose="020B0604020202020204" charset="0"/>
                <a:ea typeface="Inter" panose="020B0604020202020204" charset="0"/>
                <a:cs typeface="Bricolage Grotesque Semi Bold" pitchFamily="34" charset="-120"/>
              </a:rPr>
              <a:t>Building Skills</a:t>
            </a:r>
            <a:endParaRPr lang="en-US" sz="20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647754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Smarter generation for Bangladesh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21EBC6-755A-C5EA-A625-80D7D17A2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9388" y="7791106"/>
            <a:ext cx="1758463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778" y="24548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Thank You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59778" y="32908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time and attention.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D641BF-BE2D-3125-C0CC-8CDC8A8B8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388" y="7774777"/>
            <a:ext cx="1758463" cy="362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C64E4-8136-C0FE-19BE-6A69D201D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50" y="4453601"/>
            <a:ext cx="4348676" cy="22773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4">
            <a:extLst>
              <a:ext uri="{FF2B5EF4-FFF2-40B4-BE49-F238E27FC236}">
                <a16:creationId xmlns:a16="http://schemas.microsoft.com/office/drawing/2014/main" id="{949B7EA1-BBD0-61E5-69AD-243B94A341E1}"/>
              </a:ext>
            </a:extLst>
          </p:cNvPr>
          <p:cNvSpPr txBox="1"/>
          <p:nvPr/>
        </p:nvSpPr>
        <p:spPr>
          <a:xfrm>
            <a:off x="-3894875" y="-1863060"/>
            <a:ext cx="18288000" cy="4280312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93"/>
              </a:lnSpc>
            </a:pPr>
            <a:endParaRPr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E91FC4-069C-44CC-6329-0B7F10CE340E}"/>
              </a:ext>
            </a:extLst>
          </p:cNvPr>
          <p:cNvGrpSpPr/>
          <p:nvPr/>
        </p:nvGrpSpPr>
        <p:grpSpPr>
          <a:xfrm>
            <a:off x="3849875" y="1331954"/>
            <a:ext cx="2171760" cy="2171760"/>
            <a:chOff x="0" y="0"/>
            <a:chExt cx="812800" cy="812800"/>
          </a:xfrm>
        </p:grpSpPr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52AF7FAA-BCE2-2B59-7913-52CB250B8D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644" b="-6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64664DE-0534-5FBA-2A4E-ADBC66C03781}"/>
              </a:ext>
            </a:extLst>
          </p:cNvPr>
          <p:cNvGrpSpPr/>
          <p:nvPr/>
        </p:nvGrpSpPr>
        <p:grpSpPr>
          <a:xfrm>
            <a:off x="8368614" y="1382929"/>
            <a:ext cx="2171760" cy="2171760"/>
            <a:chOff x="0" y="0"/>
            <a:chExt cx="812800" cy="812800"/>
          </a:xfrm>
        </p:grpSpPr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B7A3FDD5-5FC9-6858-D8BD-3DAB5B18FE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274" b="-2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7E7EC8-EB1B-F1FD-B71E-9C1BADDDD63F}"/>
              </a:ext>
            </a:extLst>
          </p:cNvPr>
          <p:cNvGrpSpPr/>
          <p:nvPr/>
        </p:nvGrpSpPr>
        <p:grpSpPr>
          <a:xfrm>
            <a:off x="8497195" y="4951770"/>
            <a:ext cx="2171760" cy="2171760"/>
            <a:chOff x="0" y="0"/>
            <a:chExt cx="812800" cy="812800"/>
          </a:xfrm>
        </p:grpSpPr>
        <p:sp>
          <p:nvSpPr>
            <p:cNvPr id="59" name="Freeform 14">
              <a:extLst>
                <a:ext uri="{FF2B5EF4-FFF2-40B4-BE49-F238E27FC236}">
                  <a16:creationId xmlns:a16="http://schemas.microsoft.com/office/drawing/2014/main" id="{4AC33B89-0A0C-9DB4-520D-084C55603A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D8DE96-5728-A354-D270-77C7A21F2678}"/>
              </a:ext>
            </a:extLst>
          </p:cNvPr>
          <p:cNvGrpSpPr/>
          <p:nvPr/>
        </p:nvGrpSpPr>
        <p:grpSpPr>
          <a:xfrm>
            <a:off x="3659212" y="4951770"/>
            <a:ext cx="2171760" cy="2171760"/>
            <a:chOff x="0" y="0"/>
            <a:chExt cx="812800" cy="812800"/>
          </a:xfrm>
        </p:grpSpPr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FEFE9D2A-768F-53B0-3497-44009A6953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Freeform 19">
            <a:extLst>
              <a:ext uri="{FF2B5EF4-FFF2-40B4-BE49-F238E27FC236}">
                <a16:creationId xmlns:a16="http://schemas.microsoft.com/office/drawing/2014/main" id="{9DC3B6DF-64A6-4455-613E-E7EDD2038315}"/>
              </a:ext>
            </a:extLst>
          </p:cNvPr>
          <p:cNvSpPr/>
          <p:nvPr/>
        </p:nvSpPr>
        <p:spPr>
          <a:xfrm>
            <a:off x="3889379" y="4993603"/>
            <a:ext cx="1731221" cy="2088096"/>
          </a:xfrm>
          <a:custGeom>
            <a:avLst/>
            <a:gdLst/>
            <a:ahLst/>
            <a:cxnLst/>
            <a:rect l="l" t="t" r="r" b="b"/>
            <a:pathLst>
              <a:path w="1731221" h="2088096">
                <a:moveTo>
                  <a:pt x="0" y="0"/>
                </a:moveTo>
                <a:lnTo>
                  <a:pt x="1731221" y="0"/>
                </a:lnTo>
                <a:lnTo>
                  <a:pt x="1731221" y="2088095"/>
                </a:lnTo>
                <a:lnTo>
                  <a:pt x="0" y="20880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20">
            <a:extLst>
              <a:ext uri="{FF2B5EF4-FFF2-40B4-BE49-F238E27FC236}">
                <a16:creationId xmlns:a16="http://schemas.microsoft.com/office/drawing/2014/main" id="{F85F276A-D30E-7F62-8D21-C3F8E8C1060C}"/>
              </a:ext>
            </a:extLst>
          </p:cNvPr>
          <p:cNvSpPr/>
          <p:nvPr/>
        </p:nvSpPr>
        <p:spPr>
          <a:xfrm>
            <a:off x="8717464" y="4993603"/>
            <a:ext cx="1731221" cy="2088096"/>
          </a:xfrm>
          <a:custGeom>
            <a:avLst/>
            <a:gdLst/>
            <a:ahLst/>
            <a:cxnLst/>
            <a:rect l="l" t="t" r="r" b="b"/>
            <a:pathLst>
              <a:path w="1731221" h="2088096">
                <a:moveTo>
                  <a:pt x="0" y="0"/>
                </a:moveTo>
                <a:lnTo>
                  <a:pt x="1731222" y="0"/>
                </a:lnTo>
                <a:lnTo>
                  <a:pt x="1731222" y="2088095"/>
                </a:lnTo>
                <a:lnTo>
                  <a:pt x="0" y="2088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TextBox 26">
            <a:extLst>
              <a:ext uri="{FF2B5EF4-FFF2-40B4-BE49-F238E27FC236}">
                <a16:creationId xmlns:a16="http://schemas.microsoft.com/office/drawing/2014/main" id="{D27E1AEB-DEC8-813B-8266-64DFB6802FF0}"/>
              </a:ext>
            </a:extLst>
          </p:cNvPr>
          <p:cNvSpPr txBox="1"/>
          <p:nvPr/>
        </p:nvSpPr>
        <p:spPr>
          <a:xfrm>
            <a:off x="8048557" y="3622614"/>
            <a:ext cx="3456829" cy="40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410"/>
              </a:lnSpc>
              <a:spcBef>
                <a:spcPct val="0"/>
              </a:spcBef>
            </a:pPr>
            <a:r>
              <a:rPr lang="en-US" sz="2435" b="1" dirty="0">
                <a:solidFill>
                  <a:srgbClr val="0F4662"/>
                </a:solidFill>
                <a:latin typeface="Inter" panose="020B0604020202020204" charset="0"/>
                <a:ea typeface="Inter" panose="020B0604020202020204" charset="0"/>
                <a:cs typeface="Canva Sans Bold"/>
                <a:sym typeface="Canva Sans Bold"/>
              </a:rPr>
              <a:t>Md Mehedi Hasan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B4A52964-DAAD-06D8-61D0-C808152F77E4}"/>
              </a:ext>
            </a:extLst>
          </p:cNvPr>
          <p:cNvSpPr txBox="1"/>
          <p:nvPr/>
        </p:nvSpPr>
        <p:spPr>
          <a:xfrm>
            <a:off x="7862453" y="4069302"/>
            <a:ext cx="3456829" cy="3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024"/>
              </a:lnSpc>
              <a:spcBef>
                <a:spcPct val="0"/>
              </a:spcBef>
            </a:pPr>
            <a:r>
              <a:rPr lang="en-US" sz="2160" dirty="0">
                <a:solidFill>
                  <a:srgbClr val="0F4662"/>
                </a:solidFill>
                <a:latin typeface="Inter" panose="020B0604020202020204" charset="0"/>
                <a:ea typeface="Inter" panose="020B0604020202020204" charset="0"/>
                <a:cs typeface="Canva Sans"/>
                <a:sym typeface="Canva Sans"/>
              </a:rPr>
              <a:t>221-15-5976</a:t>
            </a:r>
          </a:p>
        </p:txBody>
      </p:sp>
      <p:sp>
        <p:nvSpPr>
          <p:cNvPr id="51" name="TextBox 28">
            <a:extLst>
              <a:ext uri="{FF2B5EF4-FFF2-40B4-BE49-F238E27FC236}">
                <a16:creationId xmlns:a16="http://schemas.microsoft.com/office/drawing/2014/main" id="{78990609-B6EE-81D0-8597-0FA7AEB66D5B}"/>
              </a:ext>
            </a:extLst>
          </p:cNvPr>
          <p:cNvSpPr txBox="1"/>
          <p:nvPr/>
        </p:nvSpPr>
        <p:spPr>
          <a:xfrm>
            <a:off x="3295831" y="3534270"/>
            <a:ext cx="3456829" cy="40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410"/>
              </a:lnSpc>
              <a:spcBef>
                <a:spcPct val="0"/>
              </a:spcBef>
            </a:pPr>
            <a:r>
              <a:rPr lang="en-US" sz="2435" b="1" dirty="0">
                <a:solidFill>
                  <a:srgbClr val="0F4662"/>
                </a:solidFill>
                <a:latin typeface="Inter" panose="020B0604020202020204" charset="0"/>
                <a:ea typeface="Inter" panose="020B0604020202020204" charset="0"/>
                <a:cs typeface="Canva Sans Bold"/>
                <a:sym typeface="Canva Sans Bold"/>
              </a:rPr>
              <a:t>Sunzil Khandakar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3ABBED54-2BFF-A05D-1233-C4B2C54442BF}"/>
              </a:ext>
            </a:extLst>
          </p:cNvPr>
          <p:cNvSpPr txBox="1"/>
          <p:nvPr/>
        </p:nvSpPr>
        <p:spPr>
          <a:xfrm>
            <a:off x="3207340" y="3958070"/>
            <a:ext cx="3456829" cy="3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024"/>
              </a:lnSpc>
              <a:spcBef>
                <a:spcPct val="0"/>
              </a:spcBef>
            </a:pPr>
            <a:r>
              <a:rPr lang="en-US" sz="2160" dirty="0">
                <a:solidFill>
                  <a:srgbClr val="0F4662"/>
                </a:solidFill>
                <a:latin typeface="Inter" panose="020B0604020202020204" charset="0"/>
                <a:ea typeface="Inter" panose="020B0604020202020204" charset="0"/>
                <a:cs typeface="Canva Sans"/>
                <a:sym typeface="Canva Sans"/>
              </a:rPr>
              <a:t>221-15-5383</a:t>
            </a: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708F1C96-C3A7-3103-764D-1D800B29D633}"/>
              </a:ext>
            </a:extLst>
          </p:cNvPr>
          <p:cNvSpPr txBox="1"/>
          <p:nvPr/>
        </p:nvSpPr>
        <p:spPr>
          <a:xfrm>
            <a:off x="7693422" y="7230418"/>
            <a:ext cx="4101784" cy="40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410"/>
              </a:lnSpc>
              <a:spcBef>
                <a:spcPct val="0"/>
              </a:spcBef>
            </a:pPr>
            <a:r>
              <a:rPr lang="en-US" sz="2435" b="1" dirty="0">
                <a:solidFill>
                  <a:srgbClr val="0F4662"/>
                </a:solidFill>
                <a:latin typeface="Inter" panose="020B0604020202020204" charset="0"/>
                <a:ea typeface="Inter" panose="020B0604020202020204" charset="0"/>
                <a:cs typeface="Canva Sans Bold"/>
                <a:sym typeface="Canva Sans Bold"/>
              </a:rPr>
              <a:t>Md. Mahmudul Hasan Anik</a:t>
            </a:r>
          </a:p>
        </p:txBody>
      </p:sp>
      <p:sp>
        <p:nvSpPr>
          <p:cNvPr id="54" name="TextBox 31">
            <a:extLst>
              <a:ext uri="{FF2B5EF4-FFF2-40B4-BE49-F238E27FC236}">
                <a16:creationId xmlns:a16="http://schemas.microsoft.com/office/drawing/2014/main" id="{10C5371C-33C7-1FDE-F417-F9BF0F06541E}"/>
              </a:ext>
            </a:extLst>
          </p:cNvPr>
          <p:cNvSpPr txBox="1"/>
          <p:nvPr/>
        </p:nvSpPr>
        <p:spPr>
          <a:xfrm>
            <a:off x="7854661" y="7654218"/>
            <a:ext cx="3456829" cy="3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024"/>
              </a:lnSpc>
              <a:spcBef>
                <a:spcPct val="0"/>
              </a:spcBef>
            </a:pPr>
            <a:r>
              <a:rPr lang="en-US" sz="2160" u="none" strike="noStrike" dirty="0">
                <a:solidFill>
                  <a:srgbClr val="0F4662"/>
                </a:solidFill>
                <a:latin typeface="Inter" panose="020B0604020202020204" charset="0"/>
                <a:ea typeface="Inter" panose="020B0604020202020204" charset="0"/>
                <a:cs typeface="Canva Sans"/>
                <a:sym typeface="Canva Sans"/>
              </a:rPr>
              <a:t>221-15-4983</a:t>
            </a:r>
          </a:p>
        </p:txBody>
      </p:sp>
      <p:sp>
        <p:nvSpPr>
          <p:cNvPr id="55" name="TextBox 32">
            <a:extLst>
              <a:ext uri="{FF2B5EF4-FFF2-40B4-BE49-F238E27FC236}">
                <a16:creationId xmlns:a16="http://schemas.microsoft.com/office/drawing/2014/main" id="{C43F3D4A-9256-DD8C-66D7-E70E5DA5BE1C}"/>
              </a:ext>
            </a:extLst>
          </p:cNvPr>
          <p:cNvSpPr txBox="1"/>
          <p:nvPr/>
        </p:nvSpPr>
        <p:spPr>
          <a:xfrm>
            <a:off x="3016677" y="7192318"/>
            <a:ext cx="3456829" cy="40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410"/>
              </a:lnSpc>
              <a:spcBef>
                <a:spcPct val="0"/>
              </a:spcBef>
            </a:pPr>
            <a:r>
              <a:rPr lang="en-US" sz="2435" b="1" dirty="0">
                <a:solidFill>
                  <a:srgbClr val="0F4662"/>
                </a:solidFill>
                <a:latin typeface="Inter" panose="020B0604020202020204" charset="0"/>
                <a:ea typeface="Inter" panose="020B0604020202020204" charset="0"/>
                <a:cs typeface="Canva Sans Bold"/>
                <a:sym typeface="Canva Sans Bold"/>
              </a:rPr>
              <a:t>Md. Umar Faruk</a:t>
            </a:r>
          </a:p>
        </p:txBody>
      </p:sp>
      <p:sp>
        <p:nvSpPr>
          <p:cNvPr id="56" name="TextBox 33">
            <a:extLst>
              <a:ext uri="{FF2B5EF4-FFF2-40B4-BE49-F238E27FC236}">
                <a16:creationId xmlns:a16="http://schemas.microsoft.com/office/drawing/2014/main" id="{EFF93074-8701-E785-7D7D-A565349D4599}"/>
              </a:ext>
            </a:extLst>
          </p:cNvPr>
          <p:cNvSpPr txBox="1"/>
          <p:nvPr/>
        </p:nvSpPr>
        <p:spPr>
          <a:xfrm>
            <a:off x="3016677" y="7616118"/>
            <a:ext cx="3456829" cy="3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024"/>
              </a:lnSpc>
              <a:spcBef>
                <a:spcPct val="0"/>
              </a:spcBef>
            </a:pPr>
            <a:r>
              <a:rPr lang="en-US" sz="2160" u="none" strike="noStrike" dirty="0">
                <a:solidFill>
                  <a:srgbClr val="0F4662"/>
                </a:solidFill>
                <a:latin typeface="Inter" panose="020B0604020202020204" charset="0"/>
                <a:ea typeface="Inter" panose="020B0604020202020204" charset="0"/>
                <a:cs typeface="Canva Sans"/>
                <a:sym typeface="Canva Sans"/>
              </a:rPr>
              <a:t>221-15-4920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F4E63A1-78C2-2A6C-E6A7-384894E94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7684" y="7530819"/>
            <a:ext cx="1862716" cy="570220"/>
          </a:xfrm>
          <a:prstGeom prst="rect">
            <a:avLst/>
          </a:prstGeom>
        </p:spPr>
      </p:pic>
      <p:sp>
        <p:nvSpPr>
          <p:cNvPr id="68" name="TextBox 21">
            <a:extLst>
              <a:ext uri="{FF2B5EF4-FFF2-40B4-BE49-F238E27FC236}">
                <a16:creationId xmlns:a16="http://schemas.microsoft.com/office/drawing/2014/main" id="{0F2809D8-DBD9-E11B-51A9-78A447D3B59F}"/>
              </a:ext>
            </a:extLst>
          </p:cNvPr>
          <p:cNvSpPr txBox="1"/>
          <p:nvPr/>
        </p:nvSpPr>
        <p:spPr>
          <a:xfrm>
            <a:off x="4754989" y="-222866"/>
            <a:ext cx="7772400" cy="1175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lnSpc>
                <a:spcPts val="10499"/>
              </a:lnSpc>
              <a:spcBef>
                <a:spcPct val="0"/>
              </a:spcBef>
            </a:pPr>
            <a:r>
              <a:rPr lang="en-US" sz="5400" b="1" u="sng" dirty="0">
                <a:solidFill>
                  <a:schemeClr val="accent3"/>
                </a:solidFill>
                <a:latin typeface="Inter" panose="020B0604020202020204" charset="0"/>
                <a:ea typeface="Inter" panose="020B0604020202020204" charset="0"/>
                <a:cs typeface="Canva Sans Bold Italics"/>
                <a:sym typeface="Canva Sans Bold Italics"/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3703196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46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Vision &amp; Mission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0361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3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Vision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92846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education accessible to all in Bangladesh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822958"/>
            <a:ext cx="7556421" cy="1500264"/>
          </a:xfrm>
          <a:prstGeom prst="roundRect">
            <a:avLst>
              <a:gd name="adj" fmla="val 720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Mission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3" y="5453100"/>
            <a:ext cx="7087554" cy="688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AI to give each person learning that fits them, keeps them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interested, and matches their culture.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AC77A14-D1D0-945F-8B26-F8C26BE65721}"/>
              </a:ext>
            </a:extLst>
          </p:cNvPr>
          <p:cNvSpPr/>
          <p:nvPr/>
        </p:nvSpPr>
        <p:spPr>
          <a:xfrm>
            <a:off x="4938769" y="226215"/>
            <a:ext cx="47528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Identifying the User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69A8F9E-224C-824F-16FB-AA76D25429E6}"/>
              </a:ext>
            </a:extLst>
          </p:cNvPr>
          <p:cNvSpPr/>
          <p:nvPr/>
        </p:nvSpPr>
        <p:spPr>
          <a:xfrm>
            <a:off x="255494" y="1417215"/>
            <a:ext cx="1815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 group</a:t>
            </a:r>
            <a:endParaRPr lang="en-US" sz="1750" dirty="0"/>
          </a:p>
        </p:txBody>
      </p:sp>
      <p:pic>
        <p:nvPicPr>
          <p:cNvPr id="2052" name="Picture 4" descr="Forms response chart. Question title: Gender. Number of responses: 17 responses.">
            <a:extLst>
              <a:ext uri="{FF2B5EF4-FFF2-40B4-BE49-F238E27FC236}">
                <a16:creationId xmlns:a16="http://schemas.microsoft.com/office/drawing/2014/main" id="{C7764FAD-2F38-8501-EF13-00046A10F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7" t="28377" r="22243" b="9591"/>
          <a:stretch>
            <a:fillRect/>
          </a:stretch>
        </p:blipFill>
        <p:spPr bwMode="auto">
          <a:xfrm>
            <a:off x="8478161" y="1891990"/>
            <a:ext cx="5809129" cy="258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8B2ED9A9-D0D8-D9C4-0CCC-22C67107C588}"/>
              </a:ext>
            </a:extLst>
          </p:cNvPr>
          <p:cNvSpPr/>
          <p:nvPr/>
        </p:nvSpPr>
        <p:spPr>
          <a:xfrm>
            <a:off x="8337175" y="1596965"/>
            <a:ext cx="1815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</a:t>
            </a:r>
            <a:endParaRPr lang="en-US" sz="1750" dirty="0"/>
          </a:p>
        </p:txBody>
      </p:sp>
      <p:pic>
        <p:nvPicPr>
          <p:cNvPr id="2054" name="Picture 6" descr="Forms response chart. Question title: Current Education Level. Number of responses: 19 responses.">
            <a:extLst>
              <a:ext uri="{FF2B5EF4-FFF2-40B4-BE49-F238E27FC236}">
                <a16:creationId xmlns:a16="http://schemas.microsoft.com/office/drawing/2014/main" id="{4B4D7AD8-4001-1B5E-09B2-C1EC19EAD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4" t="28594" r="23070" b="9372"/>
          <a:stretch>
            <a:fillRect/>
          </a:stretch>
        </p:blipFill>
        <p:spPr bwMode="auto">
          <a:xfrm>
            <a:off x="255493" y="5268351"/>
            <a:ext cx="5599931" cy="273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3B955676-5621-965C-1B99-F2D5D555F4FB}"/>
              </a:ext>
            </a:extLst>
          </p:cNvPr>
          <p:cNvSpPr/>
          <p:nvPr/>
        </p:nvSpPr>
        <p:spPr>
          <a:xfrm>
            <a:off x="255492" y="4873111"/>
            <a:ext cx="31466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 Education Level</a:t>
            </a:r>
            <a:endParaRPr lang="en-US" sz="1750" dirty="0"/>
          </a:p>
        </p:txBody>
      </p:sp>
      <p:pic>
        <p:nvPicPr>
          <p:cNvPr id="2056" name="Picture 8" descr="Forms response chart. Question title: Main Goal. Number of responses: 19 responses.">
            <a:extLst>
              <a:ext uri="{FF2B5EF4-FFF2-40B4-BE49-F238E27FC236}">
                <a16:creationId xmlns:a16="http://schemas.microsoft.com/office/drawing/2014/main" id="{AD0CDF47-A83F-8098-51EC-B03E8A6ED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7" t="28594" r="24724" b="9591"/>
          <a:stretch>
            <a:fillRect/>
          </a:stretch>
        </p:blipFill>
        <p:spPr bwMode="auto">
          <a:xfrm>
            <a:off x="8478161" y="5282182"/>
            <a:ext cx="6015015" cy="283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CF936A92-587F-E103-45B8-A9F300B12475}"/>
              </a:ext>
            </a:extLst>
          </p:cNvPr>
          <p:cNvSpPr/>
          <p:nvPr/>
        </p:nvSpPr>
        <p:spPr>
          <a:xfrm>
            <a:off x="8339056" y="4900604"/>
            <a:ext cx="31466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" panose="020B0604020202020204" charset="0"/>
                <a:ea typeface="Inter" panose="020B0604020202020204" charset="0"/>
              </a:rPr>
              <a:t>Main Goal</a:t>
            </a:r>
          </a:p>
        </p:txBody>
      </p:sp>
      <p:pic>
        <p:nvPicPr>
          <p:cNvPr id="2058" name="Picture 10" descr="Forms response chart. Question title: Age Group. Number of responses: 24 responses.">
            <a:extLst>
              <a:ext uri="{FF2B5EF4-FFF2-40B4-BE49-F238E27FC236}">
                <a16:creationId xmlns:a16="http://schemas.microsoft.com/office/drawing/2014/main" id="{581DF8C7-B8F4-1AEB-5191-9D79EBFDB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8" t="28960" r="24043" b="7503"/>
          <a:stretch>
            <a:fillRect/>
          </a:stretch>
        </p:blipFill>
        <p:spPr bwMode="auto">
          <a:xfrm>
            <a:off x="255494" y="1959868"/>
            <a:ext cx="5274065" cy="251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3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8F9AFA6-F29B-8D96-656C-2F3B9DE59372}"/>
              </a:ext>
            </a:extLst>
          </p:cNvPr>
          <p:cNvSpPr/>
          <p:nvPr/>
        </p:nvSpPr>
        <p:spPr>
          <a:xfrm>
            <a:off x="4938769" y="226215"/>
            <a:ext cx="47528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User Preferences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36B37721-1AEC-0896-7302-6CC6FD370734}"/>
              </a:ext>
            </a:extLst>
          </p:cNvPr>
          <p:cNvSpPr/>
          <p:nvPr/>
        </p:nvSpPr>
        <p:spPr>
          <a:xfrm>
            <a:off x="349623" y="1086480"/>
            <a:ext cx="1815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Preferred Learning Style(s)</a:t>
            </a: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074" name="Picture 2" descr="Forms response chart. Question title: Preferred Learning Style(s). Number of responses: 19 responses.">
            <a:extLst>
              <a:ext uri="{FF2B5EF4-FFF2-40B4-BE49-F238E27FC236}">
                <a16:creationId xmlns:a16="http://schemas.microsoft.com/office/drawing/2014/main" id="{AE3A91AA-3C32-888D-9D32-F0BF8C643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21396" b="8999"/>
          <a:stretch>
            <a:fillRect/>
          </a:stretch>
        </p:blipFill>
        <p:spPr bwMode="auto">
          <a:xfrm>
            <a:off x="349623" y="1516618"/>
            <a:ext cx="6527017" cy="29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orms response chart. Question title: Skill Level. Number of responses: 19 responses.">
            <a:extLst>
              <a:ext uri="{FF2B5EF4-FFF2-40B4-BE49-F238E27FC236}">
                <a16:creationId xmlns:a16="http://schemas.microsoft.com/office/drawing/2014/main" id="{8496DE2A-426E-F2B6-EBB1-1FCC5DE0EE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9" t="25099" r="25183" b="7797"/>
          <a:stretch>
            <a:fillRect/>
          </a:stretch>
        </p:blipFill>
        <p:spPr bwMode="auto">
          <a:xfrm>
            <a:off x="8924761" y="1664704"/>
            <a:ext cx="5428443" cy="282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CB8B16F9-7824-501D-1213-8DC76C21F268}"/>
              </a:ext>
            </a:extLst>
          </p:cNvPr>
          <p:cNvSpPr/>
          <p:nvPr/>
        </p:nvSpPr>
        <p:spPr>
          <a:xfrm>
            <a:off x="8924761" y="1153715"/>
            <a:ext cx="1815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Skill Level</a:t>
            </a: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078" name="Picture 6" descr="Forms response chart. Question title: Would you like secure authentication?. Number of responses: 19 responses.">
            <a:extLst>
              <a:ext uri="{FF2B5EF4-FFF2-40B4-BE49-F238E27FC236}">
                <a16:creationId xmlns:a16="http://schemas.microsoft.com/office/drawing/2014/main" id="{5D79BB93-111E-57B7-FAA7-3DB0126B4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2" t="29686" r="30882" b="10202"/>
          <a:stretch>
            <a:fillRect/>
          </a:stretch>
        </p:blipFill>
        <p:spPr bwMode="auto">
          <a:xfrm>
            <a:off x="216025" y="5537388"/>
            <a:ext cx="4041893" cy="22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C1405957-4E3E-677A-E245-FFE979E72A92}"/>
              </a:ext>
            </a:extLst>
          </p:cNvPr>
          <p:cNvSpPr/>
          <p:nvPr/>
        </p:nvSpPr>
        <p:spPr>
          <a:xfrm>
            <a:off x="349623" y="5098741"/>
            <a:ext cx="1815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Authentication</a:t>
            </a:r>
            <a:r>
              <a:rPr lang="en-US" dirty="0"/>
              <a:t>?</a:t>
            </a:r>
            <a:endParaRPr lang="en-US" sz="1750" dirty="0"/>
          </a:p>
        </p:txBody>
      </p:sp>
      <p:pic>
        <p:nvPicPr>
          <p:cNvPr id="3080" name="Picture 8" descr="Forms response chart. Question title: Would you like personalized course creation option?. Number of responses: 19 responses.">
            <a:extLst>
              <a:ext uri="{FF2B5EF4-FFF2-40B4-BE49-F238E27FC236}">
                <a16:creationId xmlns:a16="http://schemas.microsoft.com/office/drawing/2014/main" id="{87EA5970-26F0-5F97-C0E4-56B71444C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1" t="27569" r="26140" b="4648"/>
          <a:stretch>
            <a:fillRect/>
          </a:stretch>
        </p:blipFill>
        <p:spPr bwMode="auto">
          <a:xfrm>
            <a:off x="9843247" y="5461644"/>
            <a:ext cx="4746812" cy="266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85B3FEE3-8330-D2EE-88B3-CACEDE1C19DB}"/>
              </a:ext>
            </a:extLst>
          </p:cNvPr>
          <p:cNvSpPr/>
          <p:nvPr/>
        </p:nvSpPr>
        <p:spPr>
          <a:xfrm>
            <a:off x="9736776" y="5098741"/>
            <a:ext cx="27741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Want personalized course</a:t>
            </a:r>
            <a:endParaRPr lang="en-US" sz="1750" dirty="0">
              <a:latin typeface="Inter" panose="020B0604020202020204" charset="0"/>
              <a:ea typeface="Inter" panose="020B0604020202020204" charset="0"/>
            </a:endParaRPr>
          </a:p>
        </p:txBody>
      </p:sp>
      <p:pic>
        <p:nvPicPr>
          <p:cNvPr id="3082" name="Picture 10" descr="Forms response chart. Question title: Preferred Language(s). Number of responses: 20 responses.">
            <a:extLst>
              <a:ext uri="{FF2B5EF4-FFF2-40B4-BE49-F238E27FC236}">
                <a16:creationId xmlns:a16="http://schemas.microsoft.com/office/drawing/2014/main" id="{0137192F-922E-3652-ED68-01B1C75B5D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28872" r="28769" b="7860"/>
          <a:stretch>
            <a:fillRect/>
          </a:stretch>
        </p:blipFill>
        <p:spPr bwMode="auto">
          <a:xfrm>
            <a:off x="4989116" y="5537388"/>
            <a:ext cx="4141182" cy="228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4E4752F8-11BA-7889-694F-468C32369B6E}"/>
              </a:ext>
            </a:extLst>
          </p:cNvPr>
          <p:cNvSpPr/>
          <p:nvPr/>
        </p:nvSpPr>
        <p:spPr>
          <a:xfrm>
            <a:off x="5061287" y="5004994"/>
            <a:ext cx="18153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Preferred Language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55118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The Problem</a:t>
            </a:r>
            <a:endParaRPr lang="en-US" sz="4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Fragmented, overcrowded educational content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personalization in learning platforms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English-only content limits understanding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hands-on, visual learning tools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642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The </a:t>
            </a:r>
            <a:r>
              <a:rPr lang="en-US" sz="4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Solution</a:t>
            </a:r>
            <a:r>
              <a:rPr lang="en-US" sz="445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 – Biddhanir</a:t>
            </a:r>
            <a:endParaRPr lang="en-US" sz="4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AI-Powered</a:t>
            </a:r>
            <a:endParaRPr lang="en-US" sz="2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courses tailored to learners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Interactive Content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3D models and curated videos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Bangla Support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Bangla content generation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Responsive Design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Accessible on all devices daily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07270-E3F7-7686-F61B-B4EF312FE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388" y="7774777"/>
            <a:ext cx="1758463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Inter" panose="020B0604020202020204" charset="0"/>
                <a:ea typeface="Inter" panose="020B0604020202020204" charset="0"/>
                <a:cs typeface="Bricolage Grotesque Semi Bold" pitchFamily="34" charset="-120"/>
              </a:rPr>
              <a:t>Key Features</a:t>
            </a:r>
            <a:endParaRPr lang="en-US" sz="445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30065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AI-Generated Courses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Tailored to user goals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3D Simulations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Biology, space, technology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Multimedia Content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Bangla and English support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3159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Custom Learning Paths</a:t>
            </a:r>
            <a:endParaRPr lang="en-US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Progress tracking included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448D6-58DD-BF6F-1862-B111A8A13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9388" y="7791106"/>
            <a:ext cx="1758463" cy="3629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31F7975-675F-B39F-4E89-C2925FDA303B}"/>
              </a:ext>
            </a:extLst>
          </p:cNvPr>
          <p:cNvSpPr/>
          <p:nvPr/>
        </p:nvSpPr>
        <p:spPr>
          <a:xfrm>
            <a:off x="6068761" y="829381"/>
            <a:ext cx="6642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Segoe UI Semibold" panose="020B0702040204020203" pitchFamily="34" charset="0"/>
                <a:ea typeface="Inter" panose="020B0604020202020204" charset="0"/>
                <a:cs typeface="Segoe UI Semibold" panose="020B0702040204020203" pitchFamily="34" charset="0"/>
              </a:rPr>
              <a:t>DFD 0</a:t>
            </a:r>
            <a:endParaRPr lang="en-US" sz="4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E1B8D-B178-F1E9-4E0C-0D1A4D9A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61" y="1908563"/>
            <a:ext cx="8803477" cy="4412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72C55-A271-DF90-1E71-DBA9D3FAA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38" y="7676311"/>
            <a:ext cx="1758462" cy="55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6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332</Words>
  <Application>Microsoft Office PowerPoint</Application>
  <PresentationFormat>Custom</PresentationFormat>
  <Paragraphs>114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Segoe UI Semibold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sunjilllb2@gmail.com</cp:lastModifiedBy>
  <cp:revision>27</cp:revision>
  <dcterms:created xsi:type="dcterms:W3CDTF">2025-05-22T15:27:02Z</dcterms:created>
  <dcterms:modified xsi:type="dcterms:W3CDTF">2025-07-23T05:40:50Z</dcterms:modified>
</cp:coreProperties>
</file>